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5"/>
  </p:notesMasterIdLst>
  <p:sldIdLst>
    <p:sldId id="529" r:id="rId2"/>
    <p:sldId id="530" r:id="rId3"/>
    <p:sldId id="531" r:id="rId4"/>
    <p:sldId id="534" r:id="rId5"/>
    <p:sldId id="532" r:id="rId6"/>
    <p:sldId id="535" r:id="rId7"/>
    <p:sldId id="537" r:id="rId8"/>
    <p:sldId id="538" r:id="rId9"/>
    <p:sldId id="539" r:id="rId10"/>
    <p:sldId id="540" r:id="rId11"/>
    <p:sldId id="576" r:id="rId12"/>
    <p:sldId id="575" r:id="rId13"/>
    <p:sldId id="57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88CE4-B3B7-4E91-8674-BE268BBA437F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BB7B5-16A3-4F9B-A079-4777C26EF4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195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C5A169-9649-46F0-9718-B25FA8053AF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406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5A169-9649-46F0-9718-B25FA8053A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485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54CEE1-F4AC-4EA1-8A4F-24133DB1C9EA}" type="slidenum">
              <a:rPr lang="en-US" altLang="en-US" smtClean="0"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574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D4CC-9E5E-4E1B-993A-3BE6E962B025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B587-4CF6-480B-B723-2CB2AA4D0C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7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D4CC-9E5E-4E1B-993A-3BE6E962B025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B587-4CF6-480B-B723-2CB2AA4D0C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26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D4CC-9E5E-4E1B-993A-3BE6E962B025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B587-4CF6-480B-B723-2CB2AA4D0C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529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D4CC-9E5E-4E1B-993A-3BE6E962B025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B587-4CF6-480B-B723-2CB2AA4D0C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4115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D4CC-9E5E-4E1B-993A-3BE6E962B025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B587-4CF6-480B-B723-2CB2AA4D0C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808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D4CC-9E5E-4E1B-993A-3BE6E962B025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B587-4CF6-480B-B723-2CB2AA4D0C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425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D4CC-9E5E-4E1B-993A-3BE6E962B025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B587-4CF6-480B-B723-2CB2AA4D0C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863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D4CC-9E5E-4E1B-993A-3BE6E962B025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B587-4CF6-480B-B723-2CB2AA4D0C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751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D4CC-9E5E-4E1B-993A-3BE6E962B025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B587-4CF6-480B-B723-2CB2AA4D0C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349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D4CC-9E5E-4E1B-993A-3BE6E962B025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B587-4CF6-480B-B723-2CB2AA4D0C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201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D4CC-9E5E-4E1B-993A-3BE6E962B025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B587-4CF6-480B-B723-2CB2AA4D0C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311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D4CC-9E5E-4E1B-993A-3BE6E962B025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B587-4CF6-480B-B723-2CB2AA4D0C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80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D4CC-9E5E-4E1B-993A-3BE6E962B025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B587-4CF6-480B-B723-2CB2AA4D0C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398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D4CC-9E5E-4E1B-993A-3BE6E962B025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B587-4CF6-480B-B723-2CB2AA4D0C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21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D4CC-9E5E-4E1B-993A-3BE6E962B025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B587-4CF6-480B-B723-2CB2AA4D0C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99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D4CC-9E5E-4E1B-993A-3BE6E962B025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B587-4CF6-480B-B723-2CB2AA4D0C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39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D4CC-9E5E-4E1B-993A-3BE6E962B025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B587-4CF6-480B-B723-2CB2AA4D0C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42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0E7D4CC-9E5E-4E1B-993A-3BE6E962B025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B587-4CF6-480B-B723-2CB2AA4D0C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4287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36297" y="1219200"/>
            <a:ext cx="7162800" cy="1828800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Electric Vehicle Infrastructure (NEVI)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4836" y="3048000"/>
            <a:ext cx="8346948" cy="1143000"/>
          </a:xfrm>
        </p:spPr>
        <p:txBody>
          <a:bodyPr/>
          <a:lstStyle/>
          <a:p>
            <a:endParaRPr lang="en-US" sz="1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en-US" sz="3600" b="1" cap="none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Utility Workshop</a:t>
            </a:r>
            <a:endParaRPr lang="en-US" sz="36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CF614F-DA7D-422C-AFA7-F24A66A1F825}"/>
              </a:ext>
            </a:extLst>
          </p:cNvPr>
          <p:cNvSpPr txBox="1"/>
          <p:nvPr/>
        </p:nvSpPr>
        <p:spPr>
          <a:xfrm>
            <a:off x="4368276" y="4914877"/>
            <a:ext cx="3440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Jim Pappas, P.E. 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 - Transportation Resiliency &amp; Sustainability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4ECF3E-7B4A-4615-964E-639B25C2D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41" y="143663"/>
            <a:ext cx="2532519" cy="3005005"/>
          </a:xfrm>
          <a:prstGeom prst="rect">
            <a:avLst/>
          </a:prstGeom>
        </p:spPr>
      </p:pic>
      <p:pic>
        <p:nvPicPr>
          <p:cNvPr id="9" name="Picture 2" descr="17,031 Electric Vehicle Charging Station Stock Photos, Pictures &amp;  Royalty-Free Images - iStock">
            <a:extLst>
              <a:ext uri="{FF2B5EF4-FFF2-40B4-BE49-F238E27FC236}">
                <a16:creationId xmlns:a16="http://schemas.microsoft.com/office/drawing/2014/main" id="{B86AEFB6-AF82-4FED-BF9E-76D9B3901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596" y="3579730"/>
            <a:ext cx="3541002" cy="246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bus parked at a bus stop&#10;&#10;Description automatically generated with medium confidence">
            <a:extLst>
              <a:ext uri="{FF2B5EF4-FFF2-40B4-BE49-F238E27FC236}">
                <a16:creationId xmlns:a16="http://schemas.microsoft.com/office/drawing/2014/main" id="{74A5D5AB-45ED-4945-8A5D-B27B028709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97" y="3619500"/>
            <a:ext cx="3327608" cy="24957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29214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C26AF-4F5F-473B-B185-95705B550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National Electric Vehicle Infrastructure (NEVI)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14968-4A9B-44A4-882F-EAE5D851F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807" y="2069696"/>
            <a:ext cx="11175560" cy="459116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Considerations for strategic deployment of EV infrastructure </a:t>
            </a:r>
            <a:r>
              <a:rPr lang="en-US" sz="24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(cont.)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with local utility operators to streamline planning and approval of grid connections.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Charging stations should be designed to provide at least four Combined Charging System (CCS) ports with power capabilities of no less than 600 kW.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Maximum charge power per DC port should not be below 150 kW and should consider design and construction practices that allow for 350 kW or greater for future upgrades.</a:t>
            </a:r>
          </a:p>
        </p:txBody>
      </p:sp>
    </p:spTree>
    <p:extLst>
      <p:ext uri="{BB962C8B-B14F-4D97-AF65-F5344CB8AC3E}">
        <p14:creationId xmlns:p14="http://schemas.microsoft.com/office/powerpoint/2010/main" val="3360858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D3107-2DB8-458C-91D1-C0666922D6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01A3F6-2368-4471-AFC6-76DF7202AD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Graphical user interface, text, application, email, website&#10;&#10;Description automatically generated">
            <a:extLst>
              <a:ext uri="{FF2B5EF4-FFF2-40B4-BE49-F238E27FC236}">
                <a16:creationId xmlns:a16="http://schemas.microsoft.com/office/drawing/2014/main" id="{637EC1DF-8A88-4E68-AB99-D386B7514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519"/>
            <a:ext cx="12192000" cy="66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71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C620F-0395-4612-9BF3-3C62B13AE5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A51EF3-9730-4A67-A3B7-883BDDBF07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4D23D9F-4149-41A9-B9BC-337D534F4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74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4" name="Picture 71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74085" name="Picture 73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74086" name="Oval 75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4087" name="Picture 77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4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90541" y="1450259"/>
            <a:ext cx="3240982" cy="144215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49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time and attention</a:t>
            </a:r>
            <a:br>
              <a:rPr lang="en-US" sz="2800" dirty="0"/>
            </a:b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FC350A9-6C12-4FF7-96A4-DA8801D9FA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815"/>
          <a:stretch/>
        </p:blipFill>
        <p:spPr bwMode="auto">
          <a:xfrm>
            <a:off x="646532" y="1447799"/>
            <a:ext cx="6493910" cy="457200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2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7786974" y="4091851"/>
            <a:ext cx="3929937" cy="1442153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>
              <a:buFont typeface="Wingdings 3" charset="2"/>
              <a:buChar char=""/>
            </a:pPr>
            <a:endParaRPr lang="en-US" altLang="en-US" sz="1800" dirty="0">
              <a:solidFill>
                <a:schemeClr val="tx1"/>
              </a:solidFill>
            </a:endParaRPr>
          </a:p>
          <a:p>
            <a:endParaRPr lang="en-US" altLang="en-US" sz="1800" dirty="0">
              <a:solidFill>
                <a:schemeClr val="tx1"/>
              </a:solidFill>
            </a:endParaRPr>
          </a:p>
          <a:p>
            <a:r>
              <a:rPr lang="en-US" altLang="en-US" sz="26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Jim Pappas</a:t>
            </a:r>
          </a:p>
          <a:p>
            <a:r>
              <a:rPr lang="en-US" altLang="en-US" sz="26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james.pappas@delaware.gov</a:t>
            </a:r>
          </a:p>
          <a:p>
            <a:pPr>
              <a:buFont typeface="Wingdings 3" charset="2"/>
              <a:buChar char=""/>
            </a:pPr>
            <a:endParaRPr lang="en-US" altLang="en-US" sz="1800" dirty="0">
              <a:solidFill>
                <a:schemeClr val="tx1"/>
              </a:solidFill>
            </a:endParaRPr>
          </a:p>
          <a:p>
            <a:pPr>
              <a:buFont typeface="Wingdings 3" charset="2"/>
              <a:buChar char=""/>
            </a:pPr>
            <a:endParaRPr lang="en-US" altLang="en-US" sz="1800" dirty="0">
              <a:solidFill>
                <a:schemeClr val="tx1"/>
              </a:solidFill>
            </a:endParaRPr>
          </a:p>
          <a:p>
            <a:pPr>
              <a:buFont typeface="Wingdings 3" charset="2"/>
              <a:buChar char=""/>
            </a:pPr>
            <a:endParaRPr lang="en-US" altLang="en-US" sz="1800" dirty="0">
              <a:solidFill>
                <a:schemeClr val="tx1"/>
              </a:solidFill>
            </a:endParaRPr>
          </a:p>
          <a:p>
            <a:pPr>
              <a:buFont typeface="Wingdings 3" charset="2"/>
              <a:buChar char=""/>
            </a:pPr>
            <a:endParaRPr lang="en-US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183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C26AF-4F5F-473B-B185-95705B550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National Electric Vehicle Infrastructure (NEVI)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14968-4A9B-44A4-882F-EAE5D851F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2052918"/>
            <a:ext cx="9476814" cy="4195481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Bipartisan Infrastructure Law (BIL) and enacted as the Infrastructure Investment and Jobs Act (IIJA).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 of </a:t>
            </a: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500,000 EV chargers nationally by 2030</a:t>
            </a:r>
            <a:r>
              <a:rPr lang="en-US" sz="28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state required to submit EV Infrastructure Deployment Plan to newly created Joint Office of Energy and Transportation by 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August 1, 2022</a:t>
            </a:r>
            <a:r>
              <a:rPr lang="en-US" sz="28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 must describe how states will use apportioned funds.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Delaware to receive over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$2.6M </a:t>
            </a:r>
            <a:r>
              <a:rPr lang="en-US" sz="28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FY 22 for this program.</a:t>
            </a:r>
          </a:p>
          <a:p>
            <a:pPr>
              <a:buClr>
                <a:schemeClr val="tx1"/>
              </a:buClr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569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C26AF-4F5F-473B-B185-95705B550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National Electric Vehicle Infrastructure (NEVI)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14968-4A9B-44A4-882F-EAE5D851F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807" y="2069696"/>
            <a:ext cx="10718385" cy="4195481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 of 500,000 national network of EV chargers: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Accelerate equitable adoption of EV’s, including for those who cannot reliably charge at home.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 transportation-related greenhouse gas emissions and help put the US on a path to net-zero emissions by no later than 2050.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 US industries to lead global transportation electrification effort.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 includes a total of 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$7.5B </a:t>
            </a:r>
            <a:r>
              <a:rPr lang="en-US" sz="3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dedicated funding for EV chargers; 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$5M </a:t>
            </a:r>
            <a:r>
              <a:rPr lang="en-US" sz="3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formula funding + 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$2.5B </a:t>
            </a:r>
            <a:r>
              <a:rPr lang="en-US" sz="3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discretionary grants.</a:t>
            </a:r>
          </a:p>
          <a:p>
            <a:pPr>
              <a:buClr>
                <a:schemeClr val="tx1"/>
              </a:buClr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897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C26AF-4F5F-473B-B185-95705B550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National Electric Vehicle Infrastructure (NEVI)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14968-4A9B-44A4-882F-EAE5D851F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2069696"/>
            <a:ext cx="11308200" cy="459116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$2.5B </a:t>
            </a:r>
            <a:r>
              <a:rPr lang="en-US" sz="28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discretionary grant funding used to ensure priorities of charging in rural areas, building resilient infrastructure, addressing climate change, and increased EV charging in underserved and overburdened communities.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Corridor Charging Grant Program </a:t>
            </a:r>
            <a:r>
              <a:rPr lang="en-US" sz="28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strategically deploy publicly accessible EV charging and </a:t>
            </a:r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  <a:r>
              <a:rPr lang="en-US" sz="28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propane</a:t>
            </a:r>
            <a:r>
              <a:rPr lang="en-US" sz="28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 gas </a:t>
            </a:r>
            <a:r>
              <a:rPr lang="en-US" sz="28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fueling infrastructure along Alternative Fuel Corridors.  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(More details forthcoming)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 Charging Grant Program </a:t>
            </a:r>
            <a:r>
              <a:rPr lang="en-US" sz="28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strategically deploy publicly accessible EV charging and </a:t>
            </a:r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  <a:r>
              <a:rPr lang="en-US" sz="28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propane</a:t>
            </a:r>
            <a:r>
              <a:rPr lang="en-US" sz="28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 gas </a:t>
            </a:r>
            <a:r>
              <a:rPr lang="en-US" sz="28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fueling infrastructure in communities. 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(More details forthcoming)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448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C26AF-4F5F-473B-B185-95705B550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National Electric Vehicle Infrastructure (NEVI)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14968-4A9B-44A4-882F-EAE5D851F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807" y="2069696"/>
            <a:ext cx="10718385" cy="4195481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NEVI will establish interconnected network to facilitate data collection, access, and reliability of EV charging infrastructure.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Initially, funding is directed to designated </a:t>
            </a:r>
            <a:r>
              <a:rPr lang="en-US" sz="30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Alternative Fuel Corridors</a:t>
            </a:r>
            <a:r>
              <a:rPr lang="en-US" sz="3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particularly along the interstate.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national network is built out, funding may be used on any public road or in publicly accessible locations which include transportation centers, Park-and-Rides, public schools, public parks, etc.</a:t>
            </a:r>
            <a:endParaRPr lang="en-US" sz="2400" dirty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400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9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3C26AF-4F5F-473B-B185-95705B55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56" y="536987"/>
            <a:ext cx="6188190" cy="162232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National Electric Vehicle Infrastructure (NEVI)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14968-4A9B-44A4-882F-EAE5D851F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692" y="2346121"/>
            <a:ext cx="6515268" cy="4180514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Alternative Fuel Corridors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 charging infrastructure installed every 50 miles along interstate and within 1 mile of interstate ramps.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 charging infrastructure includes at least four 150 kW Direct Current (DC) Fast Chargers with Combined Charging System (CCS) ports capable of simultaneously DC charging four EV’s.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 charging infrastructure has minimum station power capacity at or above 600 kW and supports at least 150 kW per port simultaneously across four ports for charging.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521DA5C7-6943-4CA3-9333-3231553884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4" r="2153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03281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C26AF-4F5F-473B-B185-95705B550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National Electric Vehicle Infrastructure (NEVI)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14968-4A9B-44A4-882F-EAE5D851F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745" y="1853248"/>
            <a:ext cx="7056566" cy="459116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 Charging Infrastructure Deployment Plan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Locate existing EV infrastructure with planned upgrades/expansions.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 planned new EV infrastructure sites under NEVI.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on anticipated usage rates and peak demand.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 electric service readiness and future public transportation electrification needs.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97F2F1F-5FF6-4A3A-B484-C498181B6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884" y="1814119"/>
            <a:ext cx="4180371" cy="459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12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C26AF-4F5F-473B-B185-95705B550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National Electric Vehicle Infrastructure (NEVI)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14968-4A9B-44A4-882F-EAE5D851F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806" y="2069696"/>
            <a:ext cx="6699692" cy="459116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Equity</a:t>
            </a:r>
            <a:r>
              <a:rPr lang="en-US" sz="28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considerations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 clean transportation.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 transportation energy cost burden.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 environmental exposure to transportation emissions.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energy resilience.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equitable access to electric grid.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ED4AA4-319A-4147-BE4D-A943C8AB6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528" y="1394131"/>
            <a:ext cx="3433666" cy="526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15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C26AF-4F5F-473B-B185-95705B550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National Electric Vehicle Infrastructure (NEVI)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14968-4A9B-44A4-882F-EAE5D851F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807" y="2069696"/>
            <a:ext cx="11175560" cy="459116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Considerations for strategic deployment of EV infrastructure: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Charging infrastructure provides power regardless of time of day or time of year.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Minimize demand charges or other fixed utility fees.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Inclusion of distributed renewable energy resources (solar arrays, energy storage).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station-level load management or smart charge management that encourages grid stability and reduce cost to station users.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Futureproofing plan for expansion as needed.</a:t>
            </a:r>
          </a:p>
        </p:txBody>
      </p:sp>
    </p:spTree>
    <p:extLst>
      <p:ext uri="{BB962C8B-B14F-4D97-AF65-F5344CB8AC3E}">
        <p14:creationId xmlns:p14="http://schemas.microsoft.com/office/powerpoint/2010/main" val="21359116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1241</TotalTime>
  <Words>744</Words>
  <Application>Microsoft Office PowerPoint</Application>
  <PresentationFormat>Widescreen</PresentationFormat>
  <Paragraphs>66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Century Gothic</vt:lpstr>
      <vt:lpstr>Tahoma</vt:lpstr>
      <vt:lpstr>Times New Roman</vt:lpstr>
      <vt:lpstr>Wingdings</vt:lpstr>
      <vt:lpstr>Wingdings 3</vt:lpstr>
      <vt:lpstr>Ion</vt:lpstr>
      <vt:lpstr>National Electric Vehicle Infrastructure (NEVI) Program</vt:lpstr>
      <vt:lpstr>National Electric Vehicle Infrastructure (NEVI) Program</vt:lpstr>
      <vt:lpstr>National Electric Vehicle Infrastructure (NEVI) Program</vt:lpstr>
      <vt:lpstr>National Electric Vehicle Infrastructure (NEVI) Program</vt:lpstr>
      <vt:lpstr>National Electric Vehicle Infrastructure (NEVI) Program</vt:lpstr>
      <vt:lpstr>National Electric Vehicle Infrastructure (NEVI) Program</vt:lpstr>
      <vt:lpstr>National Electric Vehicle Infrastructure (NEVI) Program</vt:lpstr>
      <vt:lpstr>National Electric Vehicle Infrastructure (NEVI) Program</vt:lpstr>
      <vt:lpstr>National Electric Vehicle Infrastructure (NEVI) Program</vt:lpstr>
      <vt:lpstr>National Electric Vehicle Infrastructure (NEVI) Program</vt:lpstr>
      <vt:lpstr>PowerPoint Presentation</vt:lpstr>
      <vt:lpstr>PowerPoint Presentation</vt:lpstr>
      <vt:lpstr>Thank you for your time and attention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Utility Workshop</dc:title>
  <dc:creator>Pappas, James (DelDOT)</dc:creator>
  <cp:lastModifiedBy>Cimo, Eric (DelDOT)</cp:lastModifiedBy>
  <cp:revision>55</cp:revision>
  <dcterms:created xsi:type="dcterms:W3CDTF">2022-02-11T13:41:53Z</dcterms:created>
  <dcterms:modified xsi:type="dcterms:W3CDTF">2022-02-15T13:36:12Z</dcterms:modified>
</cp:coreProperties>
</file>